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74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1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478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017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41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08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25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97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81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1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85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02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87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04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63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61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08788-ED31-4C04-B1B7-D80B0ADF8207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166D436-0B24-4CF2-8942-BB0650FFCD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146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94200"/>
          </a:xfrm>
        </p:spPr>
        <p:txBody>
          <a:bodyPr anchor="ctr"/>
          <a:lstStyle/>
          <a:p>
            <a:pPr algn="ctr">
              <a:lnSpc>
                <a:spcPct val="200000"/>
              </a:lnSpc>
            </a:pPr>
            <a:r>
              <a:rPr lang="ru-RU" sz="2000" dirty="0"/>
              <a:t>Курсовой проект по </a:t>
            </a:r>
            <a:r>
              <a:rPr lang="ru-RU" sz="2000" dirty="0" smtClean="0"/>
              <a:t>дисциплине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ru-RU" sz="2000" dirty="0" smtClean="0"/>
              <a:t>Инструментальных средства </a:t>
            </a:r>
            <a:r>
              <a:rPr lang="ru-RU" sz="2000" dirty="0"/>
              <a:t>разработки </a:t>
            </a:r>
            <a:r>
              <a:rPr lang="ru-RU" sz="2000" dirty="0" smtClean="0"/>
              <a:t>ПО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«</a:t>
            </a:r>
            <a:r>
              <a:rPr lang="ru-RU" sz="2000" dirty="0"/>
              <a:t>Движок Unreal Engine</a:t>
            </a:r>
            <a:r>
              <a:rPr lang="ru-RU" sz="2000" dirty="0" smtClean="0"/>
              <a:t>»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09.03.04 </a:t>
            </a:r>
            <a:r>
              <a:rPr lang="ru-RU" sz="2000" dirty="0"/>
              <a:t>Программирование в компьютерных системах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746501"/>
            <a:ext cx="9575799" cy="3111500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Обучающийся</a:t>
            </a:r>
            <a:r>
              <a:rPr lang="en-US" dirty="0" smtClean="0"/>
              <a:t> </a:t>
            </a:r>
            <a:r>
              <a:rPr lang="ru-RU" dirty="0" smtClean="0"/>
              <a:t>А.С.Петухов</a:t>
            </a:r>
            <a:r>
              <a:rPr lang="ru-RU" dirty="0"/>
              <a:t>, 3 курс, </a:t>
            </a:r>
            <a:r>
              <a:rPr lang="ru-RU" dirty="0" smtClean="0"/>
              <a:t>д/о</a:t>
            </a:r>
            <a:endParaRPr lang="en-US" dirty="0" smtClean="0"/>
          </a:p>
          <a:p>
            <a:r>
              <a:rPr lang="ru-RU" dirty="0" smtClean="0"/>
              <a:t>Обучающийся</a:t>
            </a:r>
            <a:r>
              <a:rPr lang="en-US" dirty="0" smtClean="0"/>
              <a:t> </a:t>
            </a:r>
            <a:r>
              <a:rPr lang="ru-RU" dirty="0" smtClean="0"/>
              <a:t>Т. Гиренко, </a:t>
            </a:r>
            <a:r>
              <a:rPr lang="ru-RU" dirty="0"/>
              <a:t>3 курс, д/о </a:t>
            </a:r>
            <a:endParaRPr lang="en-US" dirty="0" smtClean="0"/>
          </a:p>
          <a:p>
            <a:r>
              <a:rPr lang="ru-RU" dirty="0" smtClean="0"/>
              <a:t>Обучающийся</a:t>
            </a:r>
            <a:r>
              <a:rPr lang="en-US" dirty="0" smtClean="0"/>
              <a:t> </a:t>
            </a:r>
            <a:r>
              <a:rPr lang="ru-RU" dirty="0" smtClean="0"/>
              <a:t>К.</a:t>
            </a:r>
            <a:r>
              <a:rPr lang="en-US" dirty="0" smtClean="0"/>
              <a:t> </a:t>
            </a:r>
            <a:r>
              <a:rPr lang="ru-RU" dirty="0" smtClean="0"/>
              <a:t>Аркатов, </a:t>
            </a:r>
            <a:r>
              <a:rPr lang="ru-RU" dirty="0"/>
              <a:t>3 курс, д/о </a:t>
            </a:r>
            <a:endParaRPr lang="en-US" dirty="0" smtClean="0"/>
          </a:p>
          <a:p>
            <a:r>
              <a:rPr lang="ru-RU" dirty="0" smtClean="0"/>
              <a:t>Руководитель</a:t>
            </a:r>
            <a:r>
              <a:rPr lang="en-US" dirty="0" smtClean="0"/>
              <a:t> </a:t>
            </a:r>
            <a:r>
              <a:rPr lang="ru-RU" dirty="0" smtClean="0"/>
              <a:t>К.В</a:t>
            </a:r>
            <a:r>
              <a:rPr lang="ru-RU" dirty="0"/>
              <a:t>. Зенин, ассистент </a:t>
            </a:r>
          </a:p>
        </p:txBody>
      </p:sp>
    </p:spTree>
    <p:extLst>
      <p:ext uri="{BB962C8B-B14F-4D97-AF65-F5344CB8AC3E}">
        <p14:creationId xmlns:p14="http://schemas.microsoft.com/office/powerpoint/2010/main" val="392181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1400"/>
          </a:xfrm>
        </p:spPr>
        <p:txBody>
          <a:bodyPr anchor="ctr"/>
          <a:lstStyle/>
          <a:p>
            <a:pPr algn="ctr"/>
            <a:r>
              <a:rPr lang="en-US" dirty="0"/>
              <a:t>Stack Ball 3D.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27100"/>
            <a:ext cx="10045700" cy="51815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 Рисунке 3 представлен интерфейс игры. В нем есть необходимый функционал для развлечения. Можно проходить игру по различным уровням, улучшать по стилю шарик которым мы играем, соревноваться с другими игроками по уровням, делать авторизацию игры и сохранять свой прогресс</a:t>
            </a:r>
            <a:r>
              <a:rPr lang="ru-RU" dirty="0" smtClean="0"/>
              <a:t>.</a:t>
            </a:r>
          </a:p>
          <a:p>
            <a:pPr marL="0" indent="0" algn="ctr">
              <a:buNone/>
            </a:pPr>
            <a:r>
              <a:rPr lang="ru-RU" dirty="0"/>
              <a:t>Рисунок 3 - Внешний вид </a:t>
            </a:r>
            <a:r>
              <a:rPr lang="ru-RU" dirty="0" err="1"/>
              <a:t>Stack</a:t>
            </a:r>
            <a:r>
              <a:rPr lang="ru-RU" dirty="0"/>
              <a:t> </a:t>
            </a:r>
            <a:r>
              <a:rPr lang="ru-RU" dirty="0" err="1"/>
              <a:t>Ball</a:t>
            </a:r>
            <a:r>
              <a:rPr lang="ru-RU" dirty="0"/>
              <a:t> 3D.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788" y="2711247"/>
            <a:ext cx="1910123" cy="33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3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3300"/>
          </a:xfrm>
        </p:spPr>
        <p:txBody>
          <a:bodyPr anchor="ctr"/>
          <a:lstStyle/>
          <a:p>
            <a:pPr algn="ctr"/>
            <a:r>
              <a:rPr lang="ru-RU" dirty="0" smtClean="0"/>
              <a:t>Достоинства и недостатки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0700" y="1397001"/>
            <a:ext cx="8753302" cy="4644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Достоинства</a:t>
            </a:r>
            <a:r>
              <a:rPr lang="ru-RU" sz="2800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Анимации, стиль игры;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Богатый функционал. </a:t>
            </a:r>
            <a:endParaRPr lang="ru-RU" sz="2800" dirty="0" smtClean="0"/>
          </a:p>
          <a:p>
            <a:pPr marL="0" indent="0">
              <a:buNone/>
            </a:pPr>
            <a:r>
              <a:rPr lang="ru-RU" sz="2800" dirty="0" smtClean="0"/>
              <a:t>Недостатки</a:t>
            </a:r>
            <a:r>
              <a:rPr lang="en-US" sz="2800" dirty="0" smtClean="0"/>
              <a:t>:</a:t>
            </a:r>
            <a:endParaRPr lang="ru-RU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Внутренние покупки по высоким </a:t>
            </a:r>
            <a:r>
              <a:rPr lang="ru-RU" sz="2800" dirty="0" smtClean="0"/>
              <a:t>ценам.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1197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4900"/>
          </a:xfrm>
        </p:spPr>
        <p:txBody>
          <a:bodyPr anchor="ctr"/>
          <a:lstStyle/>
          <a:p>
            <a:pPr algn="ctr"/>
            <a:r>
              <a:rPr lang="en-US" dirty="0" smtClean="0"/>
              <a:t>3. </a:t>
            </a:r>
            <a:r>
              <a:rPr lang="ru-RU" dirty="0"/>
              <a:t>Реализация.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46200" y="1104900"/>
            <a:ext cx="10845800" cy="5753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Средства </a:t>
            </a:r>
            <a:r>
              <a:rPr lang="ru-RU" sz="2400" dirty="0"/>
              <a:t>реализации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/>
              <a:t>В качестве </a:t>
            </a:r>
            <a:r>
              <a:rPr lang="ru-RU" sz="2400" dirty="0"/>
              <a:t>средств реализации игры были выбраны</a:t>
            </a:r>
            <a:r>
              <a:rPr lang="ru-RU" sz="2400" dirty="0" smtClean="0"/>
              <a:t>: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dirty="0"/>
              <a:t>Движок и ОС: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ОС </a:t>
            </a:r>
            <a:r>
              <a:rPr lang="en-US" sz="2400" dirty="0"/>
              <a:t>Windows 11;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Движок </a:t>
            </a:r>
            <a:r>
              <a:rPr lang="en-US" sz="2400" dirty="0"/>
              <a:t>Unreal Engine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/>
              <a:t>Материалы </a:t>
            </a:r>
            <a:r>
              <a:rPr lang="ru-RU" sz="2400" dirty="0"/>
              <a:t>для игры</a:t>
            </a:r>
            <a:r>
              <a:rPr lang="ru-RU" sz="2400" dirty="0" smtClean="0"/>
              <a:t>;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Использование </a:t>
            </a:r>
            <a:r>
              <a:rPr lang="en-US" sz="2400" dirty="0" err="1"/>
              <a:t>BluePrint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ru-RU" sz="2400" dirty="0"/>
              <a:t>Клиент: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ОС </a:t>
            </a:r>
            <a:r>
              <a:rPr lang="en-US" sz="2400" dirty="0"/>
              <a:t>Windows 11;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2905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8400"/>
          </a:xfrm>
        </p:spPr>
        <p:txBody>
          <a:bodyPr anchor="ctr"/>
          <a:lstStyle/>
          <a:p>
            <a:pPr algn="ctr"/>
            <a:r>
              <a:rPr lang="en-US" dirty="0" smtClean="0"/>
              <a:t>4. </a:t>
            </a:r>
            <a:r>
              <a:rPr lang="ru-RU" dirty="0" smtClean="0"/>
              <a:t>Создание </a:t>
            </a:r>
            <a:r>
              <a:rPr lang="ru-RU" dirty="0"/>
              <a:t>игры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16001"/>
            <a:ext cx="9829800" cy="50037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первую очередь скачиваем </a:t>
            </a:r>
            <a:r>
              <a:rPr lang="ru-RU" dirty="0" smtClean="0"/>
              <a:t>материалы </a:t>
            </a:r>
            <a:r>
              <a:rPr lang="ru-RU" dirty="0"/>
              <a:t>для работы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Для </a:t>
            </a:r>
            <a:r>
              <a:rPr lang="ru-RU" dirty="0"/>
              <a:t>перемещения </a:t>
            </a:r>
            <a:r>
              <a:rPr lang="ru-RU" dirty="0" smtClean="0"/>
              <a:t>игрока </a:t>
            </a:r>
            <a:r>
              <a:rPr lang="ru-RU" dirty="0"/>
              <a:t>вперед, </a:t>
            </a:r>
            <a:r>
              <a:rPr lang="ru-RU" dirty="0" smtClean="0"/>
              <a:t>добавляем </a:t>
            </a:r>
            <a:r>
              <a:rPr lang="ru-RU" dirty="0"/>
              <a:t>функцию движения каждого кадра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58" y="2184401"/>
            <a:ext cx="3188484" cy="36579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74" y="2184401"/>
            <a:ext cx="3188484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1400"/>
          </a:xfrm>
        </p:spPr>
        <p:txBody>
          <a:bodyPr anchor="ctr">
            <a:normAutofit/>
          </a:bodyPr>
          <a:lstStyle/>
          <a:p>
            <a:pPr algn="ctr"/>
            <a:r>
              <a:rPr lang="ru-RU" b="1" dirty="0"/>
              <a:t>Движение по одной оси</a:t>
            </a:r>
            <a:r>
              <a:rPr lang="ru-RU" b="1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52500"/>
            <a:ext cx="10185400" cy="59054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Чтобы переместить игрока, создаем узел </a:t>
            </a:r>
            <a:r>
              <a:rPr lang="ru-RU" dirty="0" err="1"/>
              <a:t>AddActorWorldOffset</a:t>
            </a:r>
            <a:r>
              <a:rPr lang="ru-RU" dirty="0"/>
              <a:t>. Установим значение </a:t>
            </a:r>
            <a:r>
              <a:rPr lang="ru-RU" dirty="0" err="1"/>
              <a:t>Sweep</a:t>
            </a:r>
            <a:r>
              <a:rPr lang="ru-RU" dirty="0"/>
              <a:t> = </a:t>
            </a:r>
            <a:r>
              <a:rPr lang="ru-RU" dirty="0" err="1"/>
              <a:t>true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Подключаем полученный результат </a:t>
            </a:r>
            <a:r>
              <a:rPr lang="ru-RU" dirty="0" err="1"/>
              <a:t>Float</a:t>
            </a:r>
            <a:r>
              <a:rPr lang="ru-RU" dirty="0"/>
              <a:t> к входу </a:t>
            </a:r>
            <a:r>
              <a:rPr lang="ru-RU" dirty="0" err="1"/>
              <a:t>Delta</a:t>
            </a:r>
            <a:r>
              <a:rPr lang="ru-RU" dirty="0"/>
              <a:t> </a:t>
            </a:r>
            <a:r>
              <a:rPr lang="ru-RU" dirty="0" err="1"/>
              <a:t>Location</a:t>
            </a:r>
            <a:r>
              <a:rPr lang="ru-RU" dirty="0"/>
              <a:t>, редактор </a:t>
            </a:r>
            <a:r>
              <a:rPr lang="ru-RU" dirty="0" err="1"/>
              <a:t>Unreal</a:t>
            </a:r>
            <a:r>
              <a:rPr lang="ru-RU" dirty="0"/>
              <a:t> автоматически преобразует его в вектор.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https://stdpub.com/wp-content/uploads/01-1-5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5270" y="1642745"/>
            <a:ext cx="3005455" cy="209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81" y="4787820"/>
            <a:ext cx="5206435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" y="0"/>
            <a:ext cx="9274002" cy="68580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Выход </a:t>
            </a:r>
            <a:r>
              <a:rPr lang="ru-RU" dirty="0" err="1" smtClean="0"/>
              <a:t>Delta</a:t>
            </a:r>
            <a:r>
              <a:rPr lang="ru-RU" dirty="0" smtClean="0"/>
              <a:t> </a:t>
            </a:r>
            <a:r>
              <a:rPr lang="ru-RU" dirty="0" err="1" smtClean="0"/>
              <a:t>Location</a:t>
            </a:r>
            <a:r>
              <a:rPr lang="ru-RU" dirty="0" smtClean="0"/>
              <a:t> узла </a:t>
            </a:r>
            <a:r>
              <a:rPr lang="ru-RU" dirty="0" err="1" smtClean="0"/>
              <a:t>AddActorWorldOffset</a:t>
            </a:r>
            <a:r>
              <a:rPr lang="ru-RU" dirty="0" smtClean="0"/>
              <a:t> не должен быть ни с чем </a:t>
            </a:r>
            <a:r>
              <a:rPr lang="ru-RU" dirty="0" err="1" smtClean="0"/>
              <a:t>соединен.Выбираем</a:t>
            </a:r>
            <a:r>
              <a:rPr lang="ru-RU" dirty="0" smtClean="0"/>
              <a:t> </a:t>
            </a:r>
            <a:r>
              <a:rPr lang="ru-RU" dirty="0" err="1" smtClean="0"/>
              <a:t>Delta</a:t>
            </a:r>
            <a:r>
              <a:rPr lang="ru-RU" dirty="0" smtClean="0"/>
              <a:t> </a:t>
            </a:r>
            <a:r>
              <a:rPr lang="ru-RU" dirty="0" err="1" smtClean="0"/>
              <a:t>Location</a:t>
            </a:r>
            <a:r>
              <a:rPr lang="ru-RU" dirty="0" smtClean="0"/>
              <a:t> в сплывающем меню </a:t>
            </a:r>
            <a:r>
              <a:rPr lang="ru-RU" dirty="0" err="1" smtClean="0"/>
              <a:t>Split</a:t>
            </a:r>
            <a:r>
              <a:rPr lang="ru-RU" dirty="0" smtClean="0"/>
              <a:t> </a:t>
            </a:r>
            <a:r>
              <a:rPr lang="ru-RU" dirty="0" err="1" smtClean="0"/>
              <a:t>Struct</a:t>
            </a:r>
            <a:r>
              <a:rPr lang="ru-RU" dirty="0" smtClean="0"/>
              <a:t> </a:t>
            </a:r>
            <a:r>
              <a:rPr lang="ru-RU" dirty="0" err="1" smtClean="0"/>
              <a:t>Pin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/>
              <a:t>Создаем узлы следующим </a:t>
            </a:r>
            <a:r>
              <a:rPr lang="ru-RU" dirty="0" smtClean="0"/>
              <a:t>образом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55" y="662309"/>
            <a:ext cx="3353091" cy="28409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2" y="3976581"/>
            <a:ext cx="5767316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78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02489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2400" dirty="0"/>
              <a:t>В итоге теперь:</a:t>
            </a:r>
          </a:p>
          <a:p>
            <a:pPr marL="0" indent="0" algn="ctr">
              <a:buNone/>
            </a:pPr>
            <a:r>
              <a:rPr lang="ru-RU" sz="2400" dirty="0"/>
              <a:t> Каждый кадр игра будет умножать на значения </a:t>
            </a:r>
            <a:r>
              <a:rPr lang="ru-RU" sz="2400" dirty="0" err="1"/>
              <a:t>ForwardSpeed</a:t>
            </a:r>
            <a:r>
              <a:rPr lang="ru-RU" sz="2400" dirty="0"/>
              <a:t> и </a:t>
            </a:r>
            <a:r>
              <a:rPr lang="ru-RU" sz="2400" dirty="0" err="1"/>
              <a:t>Delta</a:t>
            </a:r>
            <a:r>
              <a:rPr lang="ru-RU" sz="2400" dirty="0"/>
              <a:t> </a:t>
            </a:r>
            <a:r>
              <a:rPr lang="ru-RU" sz="2400" dirty="0" err="1"/>
              <a:t>Seconds</a:t>
            </a:r>
            <a:r>
              <a:rPr lang="ru-RU" sz="2400" dirty="0"/>
              <a:t>, чтобы получить независимый от частоты кадров результат.</a:t>
            </a:r>
          </a:p>
          <a:p>
            <a:pPr marL="0" indent="0" algn="ctr">
              <a:buNone/>
            </a:pPr>
            <a:r>
              <a:rPr lang="ru-RU" sz="2400" dirty="0" err="1"/>
              <a:t>AddActorWorldOffset</a:t>
            </a:r>
            <a:r>
              <a:rPr lang="ru-RU" sz="2400" dirty="0"/>
              <a:t> будет использовать выше полученный результат для перемещения игрока по оси X.</a:t>
            </a:r>
          </a:p>
          <a:p>
            <a:pPr marL="0" indent="0" algn="ctr">
              <a:buNone/>
            </a:pPr>
            <a:r>
              <a:rPr lang="ru-RU" sz="2400" dirty="0"/>
              <a:t>Так как </a:t>
            </a:r>
            <a:r>
              <a:rPr lang="ru-RU" sz="2400" dirty="0" err="1"/>
              <a:t>Sweep</a:t>
            </a:r>
            <a:r>
              <a:rPr lang="ru-RU" sz="2400" dirty="0"/>
              <a:t> находится во включенном положении, игрок перестанет двигаться вперед, если наткнется на преграду.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631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33500"/>
          </a:xfrm>
        </p:spPr>
        <p:txBody>
          <a:bodyPr anchor="ctr"/>
          <a:lstStyle/>
          <a:p>
            <a:pPr algn="ctr"/>
            <a:r>
              <a:rPr lang="ru-RU" dirty="0"/>
              <a:t>Создание туннеля.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54100"/>
            <a:ext cx="12192000" cy="58038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Поскольку в игре будут постоянно появляться туннели, создаем функцию под названием «</a:t>
            </a:r>
            <a:r>
              <a:rPr lang="ru-RU" dirty="0" err="1"/>
              <a:t>spawning</a:t>
            </a:r>
            <a:r>
              <a:rPr lang="ru-RU" dirty="0"/>
              <a:t> </a:t>
            </a:r>
            <a:r>
              <a:rPr lang="ru-RU" dirty="0" smtClean="0"/>
              <a:t>».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Передаем местоположение функции, присваиваем параметр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Чтобы создать функцию </a:t>
            </a:r>
            <a:r>
              <a:rPr lang="ru-RU" dirty="0" err="1"/>
              <a:t>spawn</a:t>
            </a:r>
            <a:r>
              <a:rPr lang="ru-RU" dirty="0"/>
              <a:t> для туннеля, необходимо добавить узел </a:t>
            </a:r>
            <a:r>
              <a:rPr lang="ru-RU" dirty="0" err="1"/>
              <a:t>Spawn</a:t>
            </a:r>
            <a:r>
              <a:rPr lang="ru-RU" dirty="0"/>
              <a:t> </a:t>
            </a:r>
            <a:r>
              <a:rPr lang="ru-RU" dirty="0" err="1"/>
              <a:t>Actor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Class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24" y="1858716"/>
            <a:ext cx="2482176" cy="15822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524" y="3966225"/>
            <a:ext cx="4198249" cy="261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7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idx="1"/>
          </p:nvPr>
        </p:nvSpPr>
        <p:spPr>
          <a:xfrm>
            <a:off x="393700" y="0"/>
            <a:ext cx="9499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Назначаем место </a:t>
            </a:r>
            <a:r>
              <a:rPr lang="ru-RU" sz="2000" dirty="0" smtClean="0"/>
              <a:t>появления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 smtClean="0"/>
              <a:t>Настройка </a:t>
            </a:r>
            <a:r>
              <a:rPr lang="en-US" sz="2000" dirty="0" err="1"/>
              <a:t>BluePrint</a:t>
            </a:r>
            <a:r>
              <a:rPr lang="en-US" sz="2000" dirty="0"/>
              <a:t> </a:t>
            </a:r>
            <a:r>
              <a:rPr lang="ru-RU" sz="2000" dirty="0"/>
              <a:t>для туннеля</a:t>
            </a:r>
            <a:r>
              <a:rPr lang="ru-RU" sz="2000" dirty="0" smtClean="0"/>
              <a:t>.</a:t>
            </a:r>
            <a:endParaRPr lang="ru-RU" sz="2000" b="1" dirty="0"/>
          </a:p>
          <a:p>
            <a:pPr marL="0" indent="0">
              <a:buNone/>
            </a:pPr>
            <a:r>
              <a:rPr lang="ru-RU" sz="2000" dirty="0" err="1"/>
              <a:t>BP_Tunnel</a:t>
            </a:r>
            <a:r>
              <a:rPr lang="ru-RU" sz="2000" dirty="0"/>
              <a:t> будет отвечать за две вещи:</a:t>
            </a:r>
          </a:p>
          <a:p>
            <a:pPr marL="0" indent="0">
              <a:buNone/>
            </a:pPr>
            <a:r>
              <a:rPr lang="ru-RU" sz="2000" dirty="0"/>
              <a:t>Первое – определять, когда в игре будет появляться новый туннель.  </a:t>
            </a:r>
          </a:p>
          <a:p>
            <a:pPr marL="0" indent="0">
              <a:buNone/>
            </a:pPr>
            <a:r>
              <a:rPr lang="ru-RU" sz="2000" dirty="0"/>
              <a:t> После запуска игры </a:t>
            </a:r>
            <a:r>
              <a:rPr lang="ru-RU" sz="2000" dirty="0" err="1"/>
              <a:t>BP_Tunnel</a:t>
            </a:r>
            <a:r>
              <a:rPr lang="ru-RU" sz="2000" dirty="0"/>
              <a:t> отправит команду </a:t>
            </a:r>
            <a:r>
              <a:rPr lang="ru-RU" sz="2000" dirty="0" err="1"/>
              <a:t>BP_TunnelSpawner</a:t>
            </a:r>
            <a:r>
              <a:rPr lang="ru-RU" sz="2000" dirty="0"/>
              <a:t> создать новый туннель. Таким образом можно создать иллюзию бесконечного туннеля</a:t>
            </a:r>
            <a:r>
              <a:rPr lang="ru-RU" sz="2000" dirty="0" smtClean="0"/>
              <a:t>.</a:t>
            </a:r>
            <a:r>
              <a:rPr lang="ru-RU" sz="2000" b="1" dirty="0"/>
              <a:t> 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60" y="539430"/>
            <a:ext cx="3697340" cy="209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2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idx="1"/>
          </p:nvPr>
        </p:nvSpPr>
        <p:spPr>
          <a:xfrm>
            <a:off x="0" y="1"/>
            <a:ext cx="9626600" cy="59054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Во-вторых, он определяет месторасположение точки появления тоннеля. </a:t>
            </a:r>
            <a:r>
              <a:rPr lang="ru-RU" dirty="0" err="1"/>
              <a:t>BP_TunnelSpawner</a:t>
            </a:r>
            <a:r>
              <a:rPr lang="ru-RU" dirty="0"/>
              <a:t> будет использовать эту точку в качестве следующей локации </a:t>
            </a:r>
            <a:r>
              <a:rPr lang="ru-RU" dirty="0" err="1"/>
              <a:t>spawn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Установливаем</a:t>
            </a:r>
            <a:r>
              <a:rPr lang="ru-RU" dirty="0"/>
              <a:t> для свойства </a:t>
            </a:r>
            <a:r>
              <a:rPr lang="ru-RU" dirty="0" err="1"/>
              <a:t>Location</a:t>
            </a:r>
            <a:r>
              <a:rPr lang="ru-RU" dirty="0"/>
              <a:t> значение (2532, 0, 0), чтобы </a:t>
            </a:r>
            <a:r>
              <a:rPr lang="ru-RU" dirty="0" err="1"/>
              <a:t>TriggerZone</a:t>
            </a:r>
            <a:r>
              <a:rPr lang="ru-RU" dirty="0"/>
              <a:t> расположилось непосредственно в конце туннельной сетки. Это будет значить, что новый туннель появится только тогда, когда игрок достигнет конца старого туннеля.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89" y="1941881"/>
            <a:ext cx="5230821" cy="46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0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62100"/>
          </a:xfrm>
        </p:spPr>
        <p:txBody>
          <a:bodyPr anchor="ctr"/>
          <a:lstStyle/>
          <a:p>
            <a:pPr algn="ctr"/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52600" y="1257301"/>
            <a:ext cx="4584700" cy="560069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/>
              <a:t>Введение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Постановка задачи</a:t>
            </a:r>
            <a:endParaRPr lang="en-US" dirty="0"/>
          </a:p>
          <a:p>
            <a:pPr marL="0" indent="0">
              <a:buNone/>
            </a:pPr>
            <a:r>
              <a:rPr lang="ru-RU" dirty="0" smtClean="0"/>
              <a:t>Функциональные требования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Технические требования</a:t>
            </a:r>
            <a:r>
              <a:rPr lang="ru-RU" dirty="0"/>
              <a:t> </a:t>
            </a:r>
            <a:endParaRPr lang="ru-R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Требования </a:t>
            </a:r>
            <a:r>
              <a:rPr lang="ru-RU" dirty="0"/>
              <a:t>к </a:t>
            </a:r>
            <a:r>
              <a:rPr lang="ru-RU" dirty="0" smtClean="0"/>
              <a:t>интерфейсу</a:t>
            </a:r>
            <a:r>
              <a:rPr lang="ru-RU" dirty="0"/>
              <a:t> </a:t>
            </a:r>
            <a:endParaRPr lang="ru-R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Задачи </a:t>
            </a:r>
            <a:r>
              <a:rPr lang="ru-RU" dirty="0"/>
              <a:t>решаемые в процессе </a:t>
            </a:r>
            <a:r>
              <a:rPr lang="ru-RU" dirty="0" smtClean="0"/>
              <a:t>разработки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2. Анализ </a:t>
            </a:r>
            <a:r>
              <a:rPr lang="ru-RU" dirty="0"/>
              <a:t>предметной </a:t>
            </a:r>
            <a:r>
              <a:rPr lang="ru-RU" dirty="0" smtClean="0"/>
              <a:t>области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Анализ задачи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Входные-выходные данные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Обзор аналогов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Strack </a:t>
            </a:r>
            <a:r>
              <a:rPr lang="ru-RU" dirty="0"/>
              <a:t>Ball </a:t>
            </a:r>
            <a:r>
              <a:rPr lang="ru-RU" dirty="0" smtClean="0"/>
              <a:t>3D3.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3. Реализация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Средства реализации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Движок </a:t>
            </a:r>
            <a:r>
              <a:rPr lang="ru-RU" dirty="0"/>
              <a:t>и </a:t>
            </a:r>
            <a:r>
              <a:rPr lang="ru-RU" dirty="0" smtClean="0"/>
              <a:t>ОС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Клиент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4. Создание игры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Движение </a:t>
            </a:r>
            <a:r>
              <a:rPr lang="ru-RU" dirty="0"/>
              <a:t>по одной </a:t>
            </a:r>
            <a:r>
              <a:rPr lang="ru-RU" dirty="0" smtClean="0"/>
              <a:t>оси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Создание туннеля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Создание </a:t>
            </a:r>
            <a:r>
              <a:rPr lang="ru-RU" dirty="0"/>
              <a:t>препятствий и кнопка </a:t>
            </a:r>
            <a:r>
              <a:rPr lang="ru-RU" dirty="0" smtClean="0"/>
              <a:t>перезапуск</a:t>
            </a:r>
            <a:r>
              <a:rPr lang="ru-RU" dirty="0"/>
              <a:t>а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Заключение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8160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Создание </a:t>
            </a:r>
            <a:r>
              <a:rPr lang="en-US" dirty="0"/>
              <a:t>Spawn Point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ru-RU" dirty="0"/>
              <a:t>Чтобы определить местоположение точки появления игрока в локации, используем компонент </a:t>
            </a:r>
            <a:r>
              <a:rPr lang="ru-RU" dirty="0" err="1"/>
              <a:t>Scene</a:t>
            </a:r>
            <a:r>
              <a:rPr lang="ru-RU" dirty="0"/>
              <a:t>. Этот компонент идеально подходят для определения местоположений того или иного объекта, потому что он содержит только значение </a:t>
            </a:r>
            <a:r>
              <a:rPr lang="ru-RU" dirty="0" err="1"/>
              <a:t>Transform</a:t>
            </a:r>
            <a:r>
              <a:rPr lang="ru-RU" dirty="0"/>
              <a:t>. Кроме того, эта функция отображается в окне </a:t>
            </a:r>
            <a:r>
              <a:rPr lang="ru-RU" dirty="0" err="1"/>
              <a:t>Viewport</a:t>
            </a:r>
            <a:r>
              <a:rPr lang="ru-RU" dirty="0"/>
              <a:t>, что позволяет визуально определять точку появления игрока.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dirty="0"/>
              <a:t>Туннельная сетка имеет длину 2500 единиц по оси X, поэтому она должна иметь точку состыковки.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290" y="2076137"/>
            <a:ext cx="3105509" cy="17400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44" y="4406900"/>
            <a:ext cx="3034253" cy="23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4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Соединение большего количества туннелей</a:t>
            </a:r>
            <a:r>
              <a:rPr lang="ru-RU" dirty="0" smtClean="0"/>
              <a:t>.</a:t>
            </a: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Первое, что вам нужно сделать, это создать функцию, которая будет создавать определенное количество туннелей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/>
              <a:t>Размещение первого туннеля.</a:t>
            </a:r>
          </a:p>
          <a:p>
            <a:pPr marL="0" indent="0">
              <a:buNone/>
            </a:pPr>
            <a:r>
              <a:rPr lang="ru-RU" dirty="0"/>
              <a:t>Чтобы определить, появился первый туннель в нужном месте или нет, нужно проверить, установлен ли </a:t>
            </a:r>
            <a:r>
              <a:rPr lang="ru-RU" dirty="0" err="1"/>
              <a:t>NewestTunnel</a:t>
            </a:r>
            <a:r>
              <a:rPr lang="ru-RU" dirty="0"/>
              <a:t>. Если он не установлен, это означает, что первый туннель не был создан. Параметр </a:t>
            </a:r>
            <a:r>
              <a:rPr lang="ru-RU" dirty="0" err="1"/>
              <a:t>NewestTunnel</a:t>
            </a:r>
            <a:r>
              <a:rPr lang="ru-RU" dirty="0"/>
              <a:t> устанавливается только после того, как игра создает новый туннель.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89" y="998170"/>
            <a:ext cx="5091222" cy="13513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21" y="4306267"/>
            <a:ext cx="6995470" cy="13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Создаем новый узел, как на изображении и подключите его к выводу 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Valid</a:t>
            </a:r>
            <a:r>
              <a:rPr lang="ru-RU" dirty="0"/>
              <a:t> узла </a:t>
            </a:r>
            <a:r>
              <a:rPr lang="ru-RU" dirty="0" err="1"/>
              <a:t>IsValid</a:t>
            </a:r>
            <a:r>
              <a:rPr lang="ru-RU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/>
              <a:t>Создаем следующие туннели: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83" y="558754"/>
            <a:ext cx="7673236" cy="1384346"/>
          </a:xfrm>
          <a:prstGeom prst="rect">
            <a:avLst/>
          </a:prstGeom>
        </p:spPr>
      </p:pic>
      <p:pic>
        <p:nvPicPr>
          <p:cNvPr id="6" name="Рисунок 5" descr="https://stdpub.com/wp-content/uploads/01-1-77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9483" y="2419031"/>
            <a:ext cx="5080635" cy="201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064" y="4621217"/>
            <a:ext cx="6194073" cy="20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86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4900"/>
          </a:xfrm>
        </p:spPr>
        <p:txBody>
          <a:bodyPr anchor="ctr"/>
          <a:lstStyle/>
          <a:p>
            <a:pPr algn="ctr"/>
            <a:r>
              <a:rPr lang="ru-RU" dirty="0"/>
              <a:t>По итогу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000" y="977901"/>
            <a:ext cx="9147002" cy="5063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Узел </a:t>
            </a:r>
            <a:r>
              <a:rPr lang="ru-RU" sz="2800" dirty="0" err="1"/>
              <a:t>ForLoop</a:t>
            </a:r>
            <a:r>
              <a:rPr lang="ru-RU" sz="2800" dirty="0"/>
              <a:t> будет выполнен в общей сложности три раза;</a:t>
            </a:r>
          </a:p>
          <a:p>
            <a:pPr marL="0" indent="0">
              <a:buNone/>
            </a:pPr>
            <a:r>
              <a:rPr lang="ru-RU" sz="2800" dirty="0"/>
              <a:t>В первом цикле туннель будет появляться на месте игрока;</a:t>
            </a:r>
          </a:p>
          <a:p>
            <a:pPr marL="0" indent="0">
              <a:buNone/>
            </a:pPr>
            <a:r>
              <a:rPr lang="ru-RU" sz="2800" dirty="0"/>
              <a:t>Во время последующих циклов программа будет создавать туннель в </a:t>
            </a:r>
            <a:r>
              <a:rPr lang="ru-RU" sz="2800" dirty="0" err="1"/>
              <a:t>SpawnPoint</a:t>
            </a:r>
            <a:r>
              <a:rPr lang="ru-RU" sz="2800" dirty="0"/>
              <a:t> в конце последнего туннеля.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547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5200"/>
          </a:xfrm>
        </p:spPr>
        <p:txBody>
          <a:bodyPr anchor="ctr"/>
          <a:lstStyle/>
          <a:p>
            <a:pPr algn="ctr"/>
            <a:r>
              <a:rPr lang="ru-RU" b="1" dirty="0"/>
              <a:t>Создание препятствий и кнопка перезапуска.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2300" y="852489"/>
            <a:ext cx="9855200" cy="600551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Трафареты, которые использовались в качестве препятствий</a:t>
            </a:r>
            <a:r>
              <a:rPr lang="ru-RU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Необходимо установить параметр </a:t>
            </a:r>
            <a:r>
              <a:rPr lang="ru-RU" dirty="0" err="1"/>
              <a:t>Location</a:t>
            </a:r>
            <a:r>
              <a:rPr lang="ru-RU" dirty="0"/>
              <a:t> в координаты (2470, 0, 0). Это поместит препятствие в конец туннеля.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12" y="1253599"/>
            <a:ext cx="2853175" cy="33348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0" y="4603337"/>
            <a:ext cx="2349500" cy="22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97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idx="1"/>
          </p:nvPr>
        </p:nvSpPr>
        <p:spPr>
          <a:xfrm>
            <a:off x="368300" y="-1"/>
            <a:ext cx="9283700" cy="68579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Чтобы игра была более интересной, лучше, чтобы препятствия вращались. Для этого добавим новую переменную </a:t>
            </a:r>
            <a:r>
              <a:rPr lang="ru-RU" dirty="0" err="1"/>
              <a:t>Float</a:t>
            </a:r>
            <a:r>
              <a:rPr lang="ru-RU" dirty="0"/>
              <a:t> и назовем ее </a:t>
            </a:r>
            <a:r>
              <a:rPr lang="ru-RU" dirty="0" err="1"/>
              <a:t>RotateSpeed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/>
              <a:t>Создаем рандомизацию </a:t>
            </a:r>
            <a:r>
              <a:rPr lang="ru-RU" dirty="0" smtClean="0"/>
              <a:t>препятствий.</a:t>
            </a:r>
          </a:p>
          <a:p>
            <a:pPr marL="0" indent="0">
              <a:buNone/>
            </a:pPr>
            <a:r>
              <a:rPr lang="ru-RU" dirty="0" smtClean="0"/>
              <a:t>Узел </a:t>
            </a:r>
            <a:r>
              <a:rPr lang="ru-RU" dirty="0"/>
              <a:t>выбора предоставляет собой список трафаретов;</a:t>
            </a:r>
          </a:p>
          <a:p>
            <a:pPr marL="0" indent="0">
              <a:buNone/>
            </a:pPr>
            <a:r>
              <a:rPr lang="ru-RU" dirty="0"/>
              <a:t>Случайный трафарет выбирается с помощью случайного целого числа в узле </a:t>
            </a:r>
            <a:r>
              <a:rPr lang="ru-RU" dirty="0" err="1"/>
              <a:t>Range</a:t>
            </a:r>
            <a:r>
              <a:rPr lang="ru-RU" dirty="0"/>
              <a:t>;</a:t>
            </a:r>
          </a:p>
          <a:p>
            <a:pPr marL="0" indent="0">
              <a:buNone/>
            </a:pPr>
            <a:r>
              <a:rPr lang="ru-RU" dirty="0"/>
              <a:t>Узел </a:t>
            </a:r>
            <a:r>
              <a:rPr lang="ru-RU" dirty="0" err="1"/>
              <a:t>Set</a:t>
            </a:r>
            <a:r>
              <a:rPr lang="ru-RU" dirty="0"/>
              <a:t> </a:t>
            </a:r>
            <a:r>
              <a:rPr lang="ru-RU" dirty="0" err="1"/>
              <a:t>Static</a:t>
            </a:r>
            <a:r>
              <a:rPr lang="ru-RU" dirty="0"/>
              <a:t> </a:t>
            </a:r>
            <a:r>
              <a:rPr lang="ru-RU" dirty="0" err="1"/>
              <a:t>Mesh</a:t>
            </a:r>
            <a:r>
              <a:rPr lang="ru-RU" dirty="0"/>
              <a:t> устанавливает </a:t>
            </a:r>
            <a:r>
              <a:rPr lang="ru-RU" dirty="0" err="1"/>
              <a:t>WallMesh</a:t>
            </a:r>
            <a:r>
              <a:rPr lang="ru-RU" dirty="0"/>
              <a:t> для выбранного трафарета;</a:t>
            </a:r>
          </a:p>
          <a:p>
            <a:pPr marL="0" indent="0">
              <a:buNone/>
            </a:pPr>
            <a:r>
              <a:rPr lang="ru-RU" dirty="0"/>
              <a:t>Узел </a:t>
            </a:r>
            <a:r>
              <a:rPr lang="ru-RU" dirty="0" err="1"/>
              <a:t>AddLocalRotation</a:t>
            </a:r>
            <a:r>
              <a:rPr lang="ru-RU" dirty="0"/>
              <a:t> добавляет случайную скорость и смещение вращения 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 descr="https://stdpub.com/wp-content/uploads/04-1-1-32.g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8800" y="704214"/>
            <a:ext cx="5235892" cy="272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9658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2900" y="0"/>
            <a:ext cx="11849100" cy="68579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Так же создаем действия для </a:t>
            </a:r>
            <a:r>
              <a:rPr lang="ru-RU" dirty="0" smtClean="0"/>
              <a:t>столкновения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Отображение </a:t>
            </a:r>
            <a:r>
              <a:rPr lang="ru-RU" dirty="0"/>
              <a:t>кнопки перезапуска: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/>
              <a:t>Создание функции отображения: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89" y="393614"/>
            <a:ext cx="6285521" cy="19813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85" y="2768601"/>
            <a:ext cx="1473200" cy="14732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89" y="4877440"/>
            <a:ext cx="5949460" cy="174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3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0200" y="520700"/>
            <a:ext cx="9918700" cy="6095999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В итоге:</a:t>
            </a:r>
          </a:p>
          <a:p>
            <a:pPr marL="0" indent="0">
              <a:buNone/>
            </a:pPr>
            <a:r>
              <a:rPr lang="ru-RU" sz="2000" dirty="0" err="1"/>
              <a:t>Viewport</a:t>
            </a:r>
            <a:r>
              <a:rPr lang="ru-RU" sz="2000" dirty="0"/>
              <a:t> отображает </a:t>
            </a:r>
            <a:r>
              <a:rPr lang="ru-RU" sz="2000" dirty="0" err="1"/>
              <a:t>RestartWidget</a:t>
            </a:r>
            <a:r>
              <a:rPr lang="ru-RU" sz="2000" dirty="0"/>
              <a:t> на экране;</a:t>
            </a:r>
          </a:p>
          <a:p>
            <a:pPr marL="0" indent="0">
              <a:buNone/>
            </a:pP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Input</a:t>
            </a:r>
            <a:r>
              <a:rPr lang="ru-RU" sz="2000" dirty="0"/>
              <a:t> </a:t>
            </a:r>
            <a:r>
              <a:rPr lang="ru-RU" sz="2000" dirty="0" err="1"/>
              <a:t>Mode</a:t>
            </a:r>
            <a:r>
              <a:rPr lang="ru-RU" sz="2000" dirty="0"/>
              <a:t> UI </a:t>
            </a:r>
            <a:r>
              <a:rPr lang="ru-RU" sz="2000" dirty="0" err="1"/>
              <a:t>Only</a:t>
            </a:r>
            <a:r>
              <a:rPr lang="ru-RU" sz="2000" dirty="0"/>
              <a:t> ограничивает взаимодействие игрока с пользовательским интерфейсом. Это нужно для того, чтобы игрок не мог передвигаться, если он мертв.</a:t>
            </a:r>
          </a:p>
          <a:p>
            <a:pPr marL="0" indent="0">
              <a:buNone/>
            </a:pP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Show</a:t>
            </a:r>
            <a:r>
              <a:rPr lang="ru-RU" sz="2000" dirty="0"/>
              <a:t> </a:t>
            </a:r>
            <a:r>
              <a:rPr lang="ru-RU" sz="2000" dirty="0" err="1"/>
              <a:t>Mouse</a:t>
            </a:r>
            <a:r>
              <a:rPr lang="ru-RU" sz="2000" dirty="0"/>
              <a:t> </a:t>
            </a:r>
            <a:r>
              <a:rPr lang="ru-RU" sz="2000" dirty="0" err="1"/>
              <a:t>Cursor</a:t>
            </a:r>
            <a:r>
              <a:rPr lang="ru-RU" sz="2000" dirty="0"/>
              <a:t> просто отображает курсор мыши;</a:t>
            </a:r>
          </a:p>
          <a:p>
            <a:pPr marL="0" indent="0">
              <a:buNone/>
            </a:pPr>
            <a:r>
              <a:rPr lang="ru-RU" sz="2000" dirty="0"/>
              <a:t>Чтобы отобразить кнопку перезагрузки, все, что вам нужно сделать, это вызвать команду </a:t>
            </a:r>
            <a:r>
              <a:rPr lang="ru-RU" sz="2000" dirty="0" err="1"/>
              <a:t>DisplayRestart</a:t>
            </a:r>
            <a:r>
              <a:rPr lang="ru-RU" sz="2000" dirty="0"/>
              <a:t> после столкновения игрока со стеной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0" indent="0">
              <a:buNone/>
            </a:pPr>
            <a:r>
              <a:rPr lang="ru-RU" sz="2000" dirty="0"/>
              <a:t>Создаем обновление кнопок: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39" y="4550115"/>
            <a:ext cx="9903562" cy="146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3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2600" y="0"/>
            <a:ext cx="9512300" cy="68579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итоге:</a:t>
            </a:r>
          </a:p>
          <a:p>
            <a:pPr marL="0" indent="0">
              <a:buNone/>
            </a:pPr>
            <a:r>
              <a:rPr lang="ru-RU" dirty="0" err="1"/>
              <a:t>Get</a:t>
            </a:r>
            <a:r>
              <a:rPr lang="ru-RU" dirty="0"/>
              <a:t> </a:t>
            </a:r>
            <a:r>
              <a:rPr lang="ru-RU" dirty="0" err="1"/>
              <a:t>Owning</a:t>
            </a:r>
            <a:r>
              <a:rPr lang="ru-RU" dirty="0"/>
              <a:t> </a:t>
            </a:r>
            <a:r>
              <a:rPr lang="ru-RU" dirty="0" err="1"/>
              <a:t>Player</a:t>
            </a:r>
            <a:r>
              <a:rPr lang="ru-RU" dirty="0"/>
              <a:t> </a:t>
            </a:r>
            <a:r>
              <a:rPr lang="ru-RU" dirty="0" err="1"/>
              <a:t>Pawn</a:t>
            </a:r>
            <a:r>
              <a:rPr lang="ru-RU" dirty="0"/>
              <a:t> возвращает игрока в начало уровня.</a:t>
            </a:r>
          </a:p>
          <a:p>
            <a:pPr marL="0" indent="0">
              <a:buNone/>
            </a:pPr>
            <a:r>
              <a:rPr lang="ru-RU" dirty="0" err="1"/>
              <a:t>BP_Player</a:t>
            </a:r>
            <a:r>
              <a:rPr lang="ru-RU" dirty="0"/>
              <a:t> проверяет, принадлежит ли объект к классу </a:t>
            </a:r>
            <a:r>
              <a:rPr lang="ru-RU" dirty="0" err="1"/>
              <a:t>BP_Player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Если это так, то он вызовет функцию </a:t>
            </a:r>
            <a:r>
              <a:rPr lang="ru-RU" dirty="0" err="1"/>
              <a:t>RestartGame</a:t>
            </a:r>
            <a:r>
              <a:rPr lang="ru-RU" dirty="0"/>
              <a:t>. Эта функция сбрасывает плеер и скрывает кнопку перезагрузки.</a:t>
            </a:r>
          </a:p>
          <a:p>
            <a:pPr marL="0" indent="0">
              <a:buNone/>
            </a:pPr>
            <a:r>
              <a:rPr lang="en-US" dirty="0"/>
              <a:t>Get All Actors of Class </a:t>
            </a:r>
            <a:r>
              <a:rPr lang="ru-RU" dirty="0"/>
              <a:t>и</a:t>
            </a:r>
            <a:r>
              <a:rPr lang="en-US" dirty="0"/>
              <a:t> Get </a:t>
            </a:r>
            <a:r>
              <a:rPr lang="ru-RU" dirty="0"/>
              <a:t>возвращают</a:t>
            </a:r>
            <a:r>
              <a:rPr lang="en-US" dirty="0"/>
              <a:t> </a:t>
            </a:r>
            <a:r>
              <a:rPr lang="en-US" dirty="0" err="1"/>
              <a:t>BP_TunnelSpawner</a:t>
            </a:r>
            <a:r>
              <a:rPr lang="en-US" dirty="0"/>
              <a:t> </a:t>
            </a:r>
            <a:r>
              <a:rPr lang="ru-RU" dirty="0"/>
              <a:t>и затем вызывают</a:t>
            </a:r>
            <a:r>
              <a:rPr lang="en-US" dirty="0"/>
              <a:t> </a:t>
            </a:r>
            <a:r>
              <a:rPr lang="en-US" dirty="0" err="1"/>
              <a:t>SpawnInitialTunnels</a:t>
            </a:r>
            <a:r>
              <a:rPr lang="en-US" dirty="0"/>
              <a:t>. </a:t>
            </a:r>
            <a:r>
              <a:rPr lang="ru-RU" dirty="0"/>
              <a:t>Эта функция удалит существующие туннели и создаст новые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 итогу разработки, персонаж </a:t>
            </a:r>
            <a:r>
              <a:rPr lang="ru-RU" dirty="0" err="1"/>
              <a:t>спавнится</a:t>
            </a:r>
            <a:r>
              <a:rPr lang="ru-RU" dirty="0"/>
              <a:t> в начале туннеля, и затем летит вниз по туннелю через </a:t>
            </a:r>
            <a:r>
              <a:rPr lang="ru-RU" dirty="0" err="1"/>
              <a:t>рандомные</a:t>
            </a:r>
            <a:r>
              <a:rPr lang="ru-RU" dirty="0"/>
              <a:t> препятствия, в случае поражения (столкновения рядом с фигурами, выводится кнопка перезапуска игры.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043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2200"/>
          </a:xfrm>
        </p:spPr>
        <p:txBody>
          <a:bodyPr anchor="ctr">
            <a:normAutofit/>
          </a:bodyPr>
          <a:lstStyle/>
          <a:p>
            <a:pPr algn="ctr"/>
            <a:r>
              <a:rPr lang="ru-RU" b="1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92200"/>
            <a:ext cx="9867900" cy="5270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ходе выполнения данного проекта, командой была разработана игра для развлечения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ru-RU" sz="2400" dirty="0" smtClean="0"/>
              <a:t>Была </a:t>
            </a:r>
            <a:r>
              <a:rPr lang="ru-RU" sz="2400" dirty="0"/>
              <a:t>выполнена следующая работа: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 smtClean="0"/>
              <a:t>	</a:t>
            </a:r>
            <a:r>
              <a:rPr lang="ru-RU" sz="2400" dirty="0" smtClean="0"/>
              <a:t>Создан </a:t>
            </a:r>
            <a:r>
              <a:rPr lang="ru-RU" sz="2400" dirty="0"/>
              <a:t>стиль игры;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 smtClean="0"/>
              <a:t>	</a:t>
            </a:r>
            <a:r>
              <a:rPr lang="ru-RU" sz="2400" dirty="0" smtClean="0"/>
              <a:t>Создан </a:t>
            </a:r>
            <a:r>
              <a:rPr lang="ru-RU" sz="2400" dirty="0"/>
              <a:t>непрерывное движение игрока и препятствия;</a:t>
            </a:r>
          </a:p>
          <a:p>
            <a:pPr marL="0" indent="0">
              <a:buNone/>
            </a:pPr>
            <a:r>
              <a:rPr lang="ru-RU" sz="2400" dirty="0"/>
              <a:t>Возможность перезапуска игры;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4815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6000"/>
          </a:xfrm>
        </p:spPr>
        <p:txBody>
          <a:bodyPr anchor="ctr"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1800" y="1536701"/>
            <a:ext cx="9296400" cy="45592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Unreal Engine (UE) — это движок для создания игр, один из двух наиболее популярных в мире. Движком называется программная среда, на основе которой конструируются и создаются игры. В ней можно работать с персонажами, логикой, физикой и графикой </a:t>
            </a:r>
            <a:r>
              <a:rPr lang="ru-RU" dirty="0" err="1"/>
              <a:t>игры.UE</a:t>
            </a:r>
            <a:r>
              <a:rPr lang="ru-RU" dirty="0"/>
              <a:t> разработала компания </a:t>
            </a:r>
            <a:r>
              <a:rPr lang="ru-RU" dirty="0" err="1"/>
              <a:t>Epic</a:t>
            </a:r>
            <a:r>
              <a:rPr lang="ru-RU" dirty="0"/>
              <a:t> </a:t>
            </a:r>
            <a:r>
              <a:rPr lang="ru-RU" dirty="0" err="1"/>
              <a:t>Games</a:t>
            </a:r>
            <a:r>
              <a:rPr lang="ru-RU" dirty="0"/>
              <a:t> для своей игры под названием Unreal, и после этого движок стал популярен. Его основное отличие — хорошая оптимизация: Unreal Engine создавался не как отдельный коммерческий продукт, а как рабочий инструмент, и ориентирован он на 3D-игры.Наиболее известная сейчас версия — Unreal Engine 4, или UE4. Но недавно вышел Unreal Engine 5, а некоторые игры до сих пор написаны на старых версиях 2 или 3. С каждым обновлением доступная графика становится все более мощной, возможности повышаются и позволяют создавать все более сложные и реалистичные игры.</a:t>
            </a:r>
          </a:p>
        </p:txBody>
      </p:sp>
    </p:spTree>
    <p:extLst>
      <p:ext uri="{BB962C8B-B14F-4D97-AF65-F5344CB8AC3E}">
        <p14:creationId xmlns:p14="http://schemas.microsoft.com/office/powerpoint/2010/main" val="373606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3866" y="0"/>
            <a:ext cx="12225866" cy="20320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accent2"/>
                </a:solidFill>
              </a:rPr>
              <a:t>1. Постановка </a:t>
            </a:r>
            <a:r>
              <a:rPr lang="ru-RU" dirty="0">
                <a:solidFill>
                  <a:schemeClr val="accent2"/>
                </a:solidFill>
              </a:rPr>
              <a:t>задачи</a:t>
            </a:r>
            <a:r>
              <a:rPr lang="ru-RU" dirty="0" smtClean="0">
                <a:solidFill>
                  <a:schemeClr val="accent2"/>
                </a:solidFill>
              </a:rPr>
              <a:t>.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Целью данного проекта продемонстрировать </a:t>
            </a:r>
            <a:r>
              <a:rPr lang="ru-RU" dirty="0">
                <a:solidFill>
                  <a:schemeClr val="tx1"/>
                </a:solidFill>
              </a:rPr>
              <a:t>создание игры на движке и описать движок и его возможности.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2032001"/>
            <a:ext cx="11696700" cy="482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Функциональные требования</a:t>
            </a:r>
            <a:r>
              <a:rPr lang="ru-RU" sz="2400" dirty="0" smtClean="0"/>
              <a:t>.</a:t>
            </a:r>
          </a:p>
          <a:p>
            <a:pPr marL="0" indent="0">
              <a:buNone/>
            </a:pPr>
            <a:r>
              <a:rPr lang="ru-RU" sz="2400" dirty="0" smtClean="0"/>
              <a:t>К </a:t>
            </a:r>
            <a:r>
              <a:rPr lang="ru-RU" sz="2400" dirty="0"/>
              <a:t>разрабатываемой игре выдвигаются следующие требования</a:t>
            </a:r>
            <a:r>
              <a:rPr lang="ru-RU" sz="2400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</a:t>
            </a:r>
            <a:r>
              <a:rPr lang="ru-RU" sz="2400" dirty="0"/>
              <a:t>движение игрока</a:t>
            </a:r>
            <a:r>
              <a:rPr lang="ru-RU" sz="2400" dirty="0" smtClean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</a:t>
            </a:r>
            <a:r>
              <a:rPr lang="ru-RU" sz="2400" dirty="0"/>
              <a:t>повторения игры</a:t>
            </a:r>
            <a:r>
              <a:rPr lang="ru-RU" sz="2400" dirty="0" smtClean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400" dirty="0" smtClean="0"/>
              <a:t>Бесконечная </a:t>
            </a:r>
            <a:r>
              <a:rPr lang="ru-RU" sz="2400" dirty="0"/>
              <a:t>генерация препятствий</a:t>
            </a:r>
            <a:r>
              <a:rPr lang="ru-RU" sz="2400" dirty="0" smtClean="0"/>
              <a:t>;</a:t>
            </a:r>
          </a:p>
          <a:p>
            <a:pPr marL="0" indent="0">
              <a:buNone/>
            </a:pPr>
            <a:r>
              <a:rPr lang="ru-RU" sz="2400" dirty="0" smtClean="0"/>
              <a:t>Технические </a:t>
            </a:r>
            <a:r>
              <a:rPr lang="ru-RU" sz="2400" dirty="0"/>
              <a:t>требования</a:t>
            </a:r>
            <a:r>
              <a:rPr lang="ru-RU" sz="2400" dirty="0" smtClean="0"/>
              <a:t>.</a:t>
            </a:r>
          </a:p>
          <a:p>
            <a:pPr marL="0" indent="0">
              <a:buNone/>
            </a:pPr>
            <a:r>
              <a:rPr lang="ru-RU" sz="2400" dirty="0" smtClean="0"/>
              <a:t>		Приложение </a:t>
            </a:r>
            <a:r>
              <a:rPr lang="ru-RU" sz="2400" dirty="0"/>
              <a:t>должно обеспечивать</a:t>
            </a:r>
            <a:r>
              <a:rPr lang="ru-RU" sz="2400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400" dirty="0" smtClean="0"/>
              <a:t>	Стабильную </a:t>
            </a:r>
            <a:r>
              <a:rPr lang="ru-RU" sz="2400" dirty="0"/>
              <a:t>работу игры</a:t>
            </a:r>
            <a:r>
              <a:rPr lang="ru-RU" sz="2400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4020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sz="2400" dirty="0" smtClean="0">
                <a:solidFill>
                  <a:schemeClr val="accent2"/>
                </a:solidFill>
              </a:rPr>
              <a:t>1. Постановка </a:t>
            </a:r>
            <a:r>
              <a:rPr lang="ru-RU" sz="2400" dirty="0">
                <a:solidFill>
                  <a:schemeClr val="accent2"/>
                </a:solidFill>
              </a:rPr>
              <a:t>задачи</a:t>
            </a:r>
            <a:r>
              <a:rPr lang="ru-RU" sz="2400" dirty="0" smtClean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r>
              <a:rPr lang="ru-RU" dirty="0"/>
              <a:t>Требования к интерфейсу.</a:t>
            </a:r>
          </a:p>
          <a:p>
            <a:pPr marL="0" indent="0">
              <a:buNone/>
            </a:pPr>
            <a:r>
              <a:rPr lang="ru-RU" dirty="0"/>
              <a:t>		Список требований к интерфейсу: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		Стиль и текстуры игры выполнены в матричном стиле;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		Пути прохождения игрока представлены в разных фигурах;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800" dirty="0"/>
              <a:t>	Элемент повтора игры выведен на крупный экран;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Задачи</a:t>
            </a:r>
            <a:r>
              <a:rPr lang="ru-RU" dirty="0"/>
              <a:t>, решаемые в процессе разработки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/>
              <a:t>	Были поставлены следующие задачи</a:t>
            </a:r>
            <a:r>
              <a:rPr lang="ru-RU" dirty="0" smtClean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		Анализ предметной области</a:t>
            </a:r>
            <a:r>
              <a:rPr lang="ru-RU" sz="1800" dirty="0" smtClean="0"/>
              <a:t>;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/>
              <a:t>	</a:t>
            </a:r>
            <a:r>
              <a:rPr lang="ru-RU" sz="1800" dirty="0" smtClean="0"/>
              <a:t>	Разработка </a:t>
            </a:r>
            <a:r>
              <a:rPr lang="ru-RU" sz="1800" dirty="0"/>
              <a:t>макетов интерфейса</a:t>
            </a:r>
            <a:r>
              <a:rPr lang="ru-RU" sz="1800" dirty="0" smtClean="0"/>
              <a:t>;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 smtClean="0"/>
              <a:t>		Написание </a:t>
            </a:r>
            <a:r>
              <a:rPr lang="ru-RU" sz="1800" dirty="0"/>
              <a:t>технического задания</a:t>
            </a:r>
            <a:r>
              <a:rPr lang="ru-RU" sz="1800" dirty="0" smtClean="0"/>
              <a:t>;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 smtClean="0"/>
              <a:t>		Реализация </a:t>
            </a:r>
            <a:r>
              <a:rPr lang="ru-RU" sz="1800" dirty="0"/>
              <a:t>интерфейса</a:t>
            </a:r>
            <a:r>
              <a:rPr lang="ru-RU" sz="1800" dirty="0" smtClean="0"/>
              <a:t>;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1800" dirty="0" smtClean="0"/>
              <a:t>		Описание </a:t>
            </a:r>
            <a:r>
              <a:rPr lang="ru-RU" sz="1800" dirty="0"/>
              <a:t>процесса разработки и результата.</a:t>
            </a:r>
          </a:p>
        </p:txBody>
      </p:sp>
    </p:spTree>
    <p:extLst>
      <p:ext uri="{BB962C8B-B14F-4D97-AF65-F5344CB8AC3E}">
        <p14:creationId xmlns:p14="http://schemas.microsoft.com/office/powerpoint/2010/main" val="269851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3300"/>
          </a:xfrm>
        </p:spPr>
        <p:txBody>
          <a:bodyPr anchor="ctr"/>
          <a:lstStyle/>
          <a:p>
            <a:pPr algn="ctr"/>
            <a:r>
              <a:rPr lang="ru-RU" dirty="0" smtClean="0"/>
              <a:t>2. Анализ </a:t>
            </a:r>
            <a:r>
              <a:rPr lang="ru-RU" dirty="0"/>
              <a:t>предметной области.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206501"/>
            <a:ext cx="9817100" cy="43942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dirty="0"/>
              <a:t>Проект – разрабатываемая </a:t>
            </a:r>
            <a:r>
              <a:rPr lang="ru-RU" dirty="0" smtClean="0"/>
              <a:t>игра.</a:t>
            </a:r>
          </a:p>
          <a:p>
            <a:pPr marL="0" indent="0" algn="ctr">
              <a:buNone/>
            </a:pPr>
            <a:r>
              <a:rPr lang="ru-RU" dirty="0"/>
              <a:t>Устройство запуска – компьютер.</a:t>
            </a:r>
          </a:p>
          <a:p>
            <a:pPr marL="0" indent="0" algn="ctr">
              <a:buNone/>
            </a:pPr>
            <a:r>
              <a:rPr lang="ru-RU" dirty="0"/>
              <a:t>Пользователь – в данном проекте, который предоставляет возможности пользователю взаимодействовать со всей игрой.</a:t>
            </a:r>
            <a:endParaRPr lang="ru-RU" dirty="0" smtClean="0"/>
          </a:p>
          <a:p>
            <a:pPr marL="0" indent="0" algn="ctr">
              <a:buNone/>
            </a:pPr>
            <a:r>
              <a:rPr lang="ru-RU" dirty="0" err="1"/>
              <a:t>Front-end</a:t>
            </a:r>
            <a:r>
              <a:rPr lang="ru-RU" dirty="0"/>
              <a:t> – клиентская часть приложения. Отвечает за получение </a:t>
            </a:r>
            <a:r>
              <a:rPr lang="ru-RU" dirty="0" err="1"/>
              <a:t>инфор</a:t>
            </a:r>
            <a:r>
              <a:rPr lang="ru-RU" dirty="0"/>
              <a:t>- </a:t>
            </a:r>
            <a:r>
              <a:rPr lang="ru-RU" dirty="0" err="1"/>
              <a:t>мации</a:t>
            </a:r>
            <a:r>
              <a:rPr lang="ru-RU" dirty="0"/>
              <a:t> с программно-аппаратной части и отображение ее на устройстве </a:t>
            </a:r>
            <a:r>
              <a:rPr lang="ru-RU" dirty="0" err="1"/>
              <a:t>пользо</a:t>
            </a:r>
            <a:r>
              <a:rPr lang="ru-RU" dirty="0"/>
              <a:t>- </a:t>
            </a:r>
            <a:r>
              <a:rPr lang="ru-RU" dirty="0" err="1"/>
              <a:t>вателя</a:t>
            </a:r>
            <a:r>
              <a:rPr lang="ru-RU" dirty="0"/>
              <a:t>.</a:t>
            </a:r>
          </a:p>
          <a:p>
            <a:pPr marL="0" indent="0" algn="ctr">
              <a:buNone/>
            </a:pPr>
            <a:r>
              <a:rPr lang="ru-RU" dirty="0" err="1"/>
              <a:t>Back-end</a:t>
            </a:r>
            <a:r>
              <a:rPr lang="ru-RU" dirty="0"/>
              <a:t> – программно-аппаратная часть приложения. Отвечает за функционирование внутренней части игры.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45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8900"/>
          </a:xfrm>
        </p:spPr>
        <p:txBody>
          <a:bodyPr anchor="ctr"/>
          <a:lstStyle/>
          <a:p>
            <a:pPr algn="ctr"/>
            <a:r>
              <a:rPr lang="ru-RU" dirty="0"/>
              <a:t>Анализ задачи.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17600"/>
            <a:ext cx="12192000" cy="574039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На </a:t>
            </a:r>
            <a:r>
              <a:rPr lang="ru-RU" dirty="0"/>
              <a:t>Рисунке 1 продемонстрирована диаграмма </a:t>
            </a:r>
            <a:r>
              <a:rPr lang="ru-RU" dirty="0" err="1"/>
              <a:t>UseCase</a:t>
            </a:r>
            <a:r>
              <a:rPr lang="ru-RU" dirty="0"/>
              <a:t>, которая </a:t>
            </a:r>
            <a:r>
              <a:rPr lang="ru-RU" dirty="0" smtClean="0"/>
              <a:t>указывает </a:t>
            </a:r>
            <a:r>
              <a:rPr lang="ru-RU" dirty="0"/>
              <a:t>какие сценарии использования игры  доступны пользователю. Обычный пользователь имеет 4 сценария работы с приложением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Рисунок </a:t>
            </a:r>
            <a:r>
              <a:rPr lang="ru-RU" dirty="0"/>
              <a:t>1 - </a:t>
            </a:r>
            <a:r>
              <a:rPr lang="en-US" dirty="0" err="1"/>
              <a:t>UseCase</a:t>
            </a:r>
            <a:r>
              <a:rPr lang="en-US" dirty="0"/>
              <a:t> </a:t>
            </a:r>
            <a:r>
              <a:rPr lang="ru-RU" dirty="0"/>
              <a:t>диаграмма.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081" y="2063461"/>
            <a:ext cx="3366238" cy="23500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415" y="2063461"/>
            <a:ext cx="5335169" cy="37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4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0900"/>
          </a:xfrm>
        </p:spPr>
        <p:txBody>
          <a:bodyPr anchor="ctr"/>
          <a:lstStyle/>
          <a:p>
            <a:pPr algn="ctr"/>
            <a:r>
              <a:rPr lang="ru-RU" dirty="0"/>
              <a:t>Входные-выходные данные.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749301"/>
            <a:ext cx="9969500" cy="610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Рассмотрим основной бизнес-процесс на примере IDEF0 диаграммы, представленной на Рисунке 2. Данная диаграмма представляет собой общее </a:t>
            </a:r>
            <a:r>
              <a:rPr lang="ru-RU" dirty="0" smtClean="0"/>
              <a:t>видение </a:t>
            </a:r>
            <a:r>
              <a:rPr lang="ru-RU" dirty="0"/>
              <a:t>процесса игры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                Рисунок </a:t>
            </a:r>
            <a:r>
              <a:rPr lang="ru-RU" dirty="0"/>
              <a:t>2 - </a:t>
            </a:r>
            <a:r>
              <a:rPr lang="en-US" dirty="0"/>
              <a:t>IDEF0 </a:t>
            </a:r>
            <a:r>
              <a:rPr lang="ru-RU" dirty="0"/>
              <a:t>диаграмма.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11" y="1631539"/>
            <a:ext cx="5830578" cy="334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9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1100"/>
          </a:xfrm>
        </p:spPr>
        <p:txBody>
          <a:bodyPr anchor="ctr"/>
          <a:lstStyle/>
          <a:p>
            <a:pPr algn="ctr"/>
            <a:r>
              <a:rPr lang="ru-RU" dirty="0"/>
              <a:t>Обзор аналогов.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03124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dirty="0"/>
              <a:t>Приступая к разработке, приложения необходимо проанализировать проекты, уже существовавшие до него. Рассмотрим их достоинства, </a:t>
            </a:r>
            <a:r>
              <a:rPr lang="ru-RU" dirty="0" err="1"/>
              <a:t>недо</a:t>
            </a:r>
            <a:r>
              <a:rPr lang="ru-RU" dirty="0"/>
              <a:t>- </a:t>
            </a:r>
            <a:r>
              <a:rPr lang="ru-RU" dirty="0" err="1"/>
              <a:t>статки</a:t>
            </a:r>
            <a:r>
              <a:rPr lang="ru-RU" dirty="0"/>
              <a:t>. Насколько они удобны в использовании, содержат ли необходимую функциональность. И на основе этого анализа сделаем выводы какие моменты нужно учесть при разработке своего приложения, а именно каким образом </a:t>
            </a:r>
            <a:r>
              <a:rPr lang="ru-RU" dirty="0" err="1"/>
              <a:t>бу</a:t>
            </a:r>
            <a:r>
              <a:rPr lang="ru-RU" dirty="0"/>
              <a:t>- дет построен удобно для пользователя интерфейс, и какую функциональность нужно обеспечить.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5403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</TotalTime>
  <Words>606</Words>
  <Application>Microsoft Office PowerPoint</Application>
  <PresentationFormat>Широкоэкранный</PresentationFormat>
  <Paragraphs>292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Trebuchet MS</vt:lpstr>
      <vt:lpstr>Wingdings 3</vt:lpstr>
      <vt:lpstr>Грань</vt:lpstr>
      <vt:lpstr>Курсовой проект по дисциплине: Инструментальных средства разработки ПО «Движок Unreal Engine» 09.03.04 Программирование в компьютерных системах</vt:lpstr>
      <vt:lpstr>Содержание</vt:lpstr>
      <vt:lpstr>Введение</vt:lpstr>
      <vt:lpstr>1. Постановка задачи. Целью данного проекта продемонстрировать создание игры на движке и описать движок и его возможности.</vt:lpstr>
      <vt:lpstr>Презентация PowerPoint</vt:lpstr>
      <vt:lpstr>2. Анализ предметной области.</vt:lpstr>
      <vt:lpstr>Анализ задачи.</vt:lpstr>
      <vt:lpstr>Входные-выходные данные.</vt:lpstr>
      <vt:lpstr>Обзор аналогов.</vt:lpstr>
      <vt:lpstr>Stack Ball 3D.</vt:lpstr>
      <vt:lpstr>Достоинства и недостатки</vt:lpstr>
      <vt:lpstr>3. Реализация.</vt:lpstr>
      <vt:lpstr>4. Создание игры</vt:lpstr>
      <vt:lpstr>Движение по одной оси.</vt:lpstr>
      <vt:lpstr>Презентация PowerPoint</vt:lpstr>
      <vt:lpstr>Презентация PowerPoint</vt:lpstr>
      <vt:lpstr>Создание туннеля.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 итогу:</vt:lpstr>
      <vt:lpstr>Создание препятствий и кнопка перезапуска.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по дисциплине: Инструментальных средства разработки ПО «Движок Unreal Engine» 09.03.04 Программирование в компьютерных системах</dc:title>
  <dc:creator>User</dc:creator>
  <cp:lastModifiedBy>User</cp:lastModifiedBy>
  <cp:revision>11</cp:revision>
  <dcterms:created xsi:type="dcterms:W3CDTF">2023-05-14T21:32:27Z</dcterms:created>
  <dcterms:modified xsi:type="dcterms:W3CDTF">2023-05-14T23:06:04Z</dcterms:modified>
</cp:coreProperties>
</file>